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F68187-A9B5-4F9C-8C10-988154111127}" type="datetimeFigureOut">
              <a:rPr lang="es-ES" smtClean="0"/>
              <a:pPr/>
              <a:t>05/04/2021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285BDB2-FEE1-400A-B50B-2D1D2A8B7B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larisa\Music\M&#250;sica%20De%20Fondo%20Para%20Videos%20Y%20Presentaciones%20Corporativas%20I%20Deeper%20por%20e%20soundtrax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gif"/><Relationship Id="rId7" Type="http://schemas.openxmlformats.org/officeDocument/2006/relationships/image" Target="../media/image1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6 de abril Día mundial </a:t>
            </a:r>
            <a:b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de la ACTIVIDAD física</a:t>
            </a:r>
            <a:endParaRPr lang="es-A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2165" name="Picture 5" descr="Facultad de Ciencias de la Salud - Catamar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19500" cy="857251"/>
          </a:xfrm>
          <a:prstGeom prst="rect">
            <a:avLst/>
          </a:prstGeom>
        </p:spPr>
      </p:pic>
      <p:pic>
        <p:nvPicPr>
          <p:cNvPr id="8" name="7 Imagen" descr="La actividad física como antídoto contra la ansiedad y el estrés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20882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Actividad Física en Casa: consejos para adultos [ Cerrito 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744" y="2996952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 Título"/>
          <p:cNvSpPr txBox="1">
            <a:spLocks/>
          </p:cNvSpPr>
          <p:nvPr/>
        </p:nvSpPr>
        <p:spPr>
          <a:xfrm>
            <a:off x="2267744" y="-457200"/>
            <a:ext cx="9144000" cy="914400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/>
              </a:rPr>
              <a:t>Secretaría de Extensión</a:t>
            </a:r>
            <a:endParaRPr lang="es-AR" sz="1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/>
            </a:endParaRPr>
          </a:p>
        </p:txBody>
      </p:sp>
      <p:pic>
        <p:nvPicPr>
          <p:cNvPr id="10242" name="Picture 2" descr="Portal Agita - Dia Mundial de Atividade Física"/>
          <p:cNvPicPr>
            <a:picLocks noChangeAspect="1" noChangeArrowheads="1"/>
          </p:cNvPicPr>
          <p:nvPr/>
        </p:nvPicPr>
        <p:blipFill>
          <a:blip r:embed="rId6" cstate="print"/>
          <a:srcRect r="-681" b="15018"/>
          <a:stretch>
            <a:fillRect/>
          </a:stretch>
        </p:blipFill>
        <p:spPr bwMode="auto">
          <a:xfrm>
            <a:off x="2555776" y="2780928"/>
            <a:ext cx="4104456" cy="3456384"/>
          </a:xfrm>
          <a:prstGeom prst="rect">
            <a:avLst/>
          </a:prstGeom>
          <a:noFill/>
        </p:spPr>
      </p:pic>
      <p:pic>
        <p:nvPicPr>
          <p:cNvPr id="11" name="Música De Fondo Para Videos Y Presentaciones Corporativas I Deeper por e soundtra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92085"/>
      </p:ext>
    </p:extLst>
  </p:cSld>
  <p:clrMapOvr>
    <a:masterClrMapping/>
  </p:clrMapOvr>
  <p:transition spd="slow" advTm="1179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548640"/>
          </a:xfrm>
        </p:spPr>
        <p:txBody>
          <a:bodyPr/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ACTIVIDAD FÍSICA &amp; POST PANDEMIA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" name="8 Marcador de contenido" descr="https://www.institutotomaspascualsanz.com/wp-content/uploads/2018/01/SLA_BO_ITPS_INFOGRAFIA_ActividadFamilia_22012018_003-0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6296744" cy="3263693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5 Rectángulo"/>
          <p:cNvSpPr/>
          <p:nvPr/>
        </p:nvSpPr>
        <p:spPr>
          <a:xfrm>
            <a:off x="1115616" y="1628800"/>
            <a:ext cx="7560840" cy="1015663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Aharoni" pitchFamily="2" charset="-79"/>
                <a:cs typeface="Aharoni" pitchFamily="2" charset="-79"/>
              </a:rPr>
              <a:t>La  vulnerabilidad  y  susceptibilidad  a una infección  como  la  COVID-19,  tiene  una  base multifactorial,  de  ahí  la  importancia  de  estar  saludables</a:t>
            </a:r>
            <a:endParaRPr lang="es-AR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95798"/>
      </p:ext>
    </p:extLst>
  </p:cSld>
  <p:clrMapOvr>
    <a:masterClrMapping/>
  </p:clrMapOvr>
  <p:transition spd="slow" advTm="1614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20675" y="260648"/>
            <a:ext cx="8763000" cy="762000"/>
          </a:xfrm>
        </p:spPr>
        <p:txBody>
          <a:bodyPr/>
          <a:lstStyle/>
          <a:p>
            <a:pPr algn="ctr"/>
            <a:r>
              <a:rPr lang="es-AR" sz="4000" b="1" dirty="0" smtClean="0">
                <a:latin typeface="Arial Black" pitchFamily="34" charset="0"/>
                <a:cs typeface="Aharoni" pitchFamily="2" charset="-79"/>
              </a:rPr>
              <a:t>ACTIVIDAD FÍSICA</a:t>
            </a:r>
            <a:endParaRPr lang="es-AR" sz="40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755576" y="2636912"/>
            <a:ext cx="8064896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400" dirty="0" smtClean="0">
                <a:latin typeface="Aharoni" pitchFamily="2" charset="-79"/>
                <a:cs typeface="Aharoni" pitchFamily="2" charset="-79"/>
              </a:rPr>
              <a:t>SEDENTARISMO  NO es           a INACTIVIDAD FÍSICA   </a:t>
            </a:r>
            <a:endParaRPr lang="es-A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Igual que"/>
          <p:cNvSpPr/>
          <p:nvPr/>
        </p:nvSpPr>
        <p:spPr bwMode="auto">
          <a:xfrm>
            <a:off x="4427984" y="2708920"/>
            <a:ext cx="432048" cy="410344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14 Imagen"/>
          <p:cNvPicPr preferRelativeResize="0"/>
          <p:nvPr/>
        </p:nvPicPr>
        <p:blipFill>
          <a:blip r:embed="rId2" cstate="print"/>
          <a:srcRect l="36644" t="66163" r="21257" b="19033"/>
          <a:stretch>
            <a:fillRect/>
          </a:stretch>
        </p:blipFill>
        <p:spPr bwMode="auto">
          <a:xfrm>
            <a:off x="971600" y="3284984"/>
            <a:ext cx="2808312" cy="144016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15 Imagen" descr="http://www.saludmed.com/articulos/images/Clinical_Exercise_Physiology/GN8_Distribucion_Actividades_Belved_WEB-Exp_750.jpg"/>
          <p:cNvPicPr preferRelativeResize="0"/>
          <p:nvPr/>
        </p:nvPicPr>
        <p:blipFill>
          <a:blip r:embed="rId3" cstate="print"/>
          <a:srcRect l="67900" t="55638" r="2563" b="15786"/>
          <a:stretch>
            <a:fillRect/>
          </a:stretch>
        </p:blipFill>
        <p:spPr bwMode="auto">
          <a:xfrm>
            <a:off x="4788024" y="3140968"/>
            <a:ext cx="3240360" cy="144016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827584" y="544522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latin typeface="Aharoni" pitchFamily="2" charset="-79"/>
                <a:cs typeface="Aharoni" pitchFamily="2" charset="-79"/>
              </a:rPr>
              <a:t>O sea es peor ser  SEDENTARIO 	que </a:t>
            </a:r>
          </a:p>
          <a:p>
            <a:r>
              <a:rPr lang="es-AR" sz="3200" b="1" dirty="0" smtClean="0">
                <a:latin typeface="Aharoni" pitchFamily="2" charset="-79"/>
                <a:cs typeface="Aharoni" pitchFamily="2" charset="-79"/>
              </a:rPr>
              <a:t> FÍSICAMENTE INACTIVO </a:t>
            </a:r>
            <a:endParaRPr lang="es-AR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3191" name="AutoShape 7" descr="¡practica actividad física en familia!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71600" y="4725144"/>
            <a:ext cx="282320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Aharoni" pitchFamily="2" charset="-79"/>
                <a:cs typeface="Aharoni" pitchFamily="2" charset="-79"/>
              </a:rPr>
              <a:t>Carencia de movimiento</a:t>
            </a:r>
            <a:endParaRPr lang="es-A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60032" y="4653136"/>
            <a:ext cx="324036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haroni" pitchFamily="2" charset="-79"/>
                <a:cs typeface="Aharoni" pitchFamily="2" charset="-79"/>
              </a:rPr>
              <a:t>No cumplimiento con las recomendaciones de AF</a:t>
            </a:r>
            <a:endParaRPr lang="es-A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71600" y="1268760"/>
            <a:ext cx="7272808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AR" dirty="0" smtClean="0">
                <a:latin typeface="Arial Black" pitchFamily="34" charset="0"/>
              </a:rPr>
              <a:t>Se considera actividad física a cualquier movimiento corporal producido por los músculos que exija gasto de energía.</a:t>
            </a:r>
            <a:endParaRPr lang="es-A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60343"/>
      </p:ext>
    </p:extLst>
  </p:cSld>
  <p:clrMapOvr>
    <a:masterClrMapping/>
  </p:clrMapOvr>
  <p:transition spd="slow" advTm="2669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8" grpId="0"/>
      <p:bldP spid="13" grpId="0" animBg="1"/>
      <p:bldP spid="2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47534" y="18864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NIVELES DE ACTIVIDAD FÍSICA: recomendaciones mundiales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543800" cy="5029200"/>
          </a:xfrm>
        </p:spPr>
        <p:txBody>
          <a:bodyPr/>
          <a:lstStyle/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6093296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Aharoni" pitchFamily="2" charset="-79"/>
                <a:cs typeface="Aharoni" pitchFamily="2" charset="-79"/>
              </a:rPr>
              <a:t>AF </a:t>
            </a:r>
            <a:r>
              <a:rPr lang="es-AR" sz="1600" dirty="0" smtClean="0">
                <a:latin typeface="Aharoni" pitchFamily="2" charset="-79"/>
                <a:cs typeface="Aharoni" pitchFamily="2" charset="-79"/>
              </a:rPr>
              <a:t>LEVE </a:t>
            </a:r>
            <a:r>
              <a:rPr lang="es-AR" sz="1600" dirty="0" smtClean="0">
                <a:latin typeface="Aharoni" pitchFamily="2" charset="-79"/>
                <a:cs typeface="Aharoni" pitchFamily="2" charset="-79"/>
              </a:rPr>
              <a:t>O LIGERA</a:t>
            </a:r>
            <a:endParaRPr lang="es-AR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24604" y="6072893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Aharoni" pitchFamily="2" charset="-79"/>
                <a:cs typeface="Aharoni" pitchFamily="2" charset="-79"/>
              </a:rPr>
              <a:t>AF MODERADA</a:t>
            </a:r>
            <a:endParaRPr lang="es-AR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28184" y="6093296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Aharoni" pitchFamily="2" charset="-79"/>
                <a:cs typeface="Aharoni" pitchFamily="2" charset="-79"/>
              </a:rPr>
              <a:t> AF VIGOROSA </a:t>
            </a:r>
            <a:r>
              <a:rPr lang="es-AR" sz="1600" dirty="0" smtClean="0">
                <a:latin typeface="Aharoni" pitchFamily="2" charset="-79"/>
                <a:cs typeface="Aharoni" pitchFamily="2" charset="-79"/>
              </a:rPr>
              <a:t>O INTENSA</a:t>
            </a:r>
            <a:endParaRPr lang="es-AR" sz="1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12 Imagen" descr="https://www.institutotomaspascualsanz.com/wp-content/uploads/2018/01/SLA_BO_ITPS_INFOGRAFIA_ActividadFamilia_22012018_003-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10167"/>
            <a:ext cx="2304256" cy="1262726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" name="16 Imagen" descr="Sistema Del Plano De La Actividad Física Ilustración del Vector ..."/>
          <p:cNvPicPr/>
          <p:nvPr/>
        </p:nvPicPr>
        <p:blipFill>
          <a:blip r:embed="rId3" cstate="print"/>
          <a:srcRect l="50233" t="7778" r="1049" b="56506"/>
          <a:stretch>
            <a:fillRect/>
          </a:stretch>
        </p:blipFill>
        <p:spPr bwMode="auto">
          <a:xfrm>
            <a:off x="3529009" y="4782929"/>
            <a:ext cx="1882275" cy="131720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17 Imagen" descr="Sistema Del Plano De La Actividad Física Ilustración del Vector ..."/>
          <p:cNvPicPr/>
          <p:nvPr/>
        </p:nvPicPr>
        <p:blipFill>
          <a:blip r:embed="rId3" cstate="print"/>
          <a:srcRect t="8889" r="50098" b="56506"/>
          <a:stretch>
            <a:fillRect/>
          </a:stretch>
        </p:blipFill>
        <p:spPr bwMode="auto">
          <a:xfrm>
            <a:off x="6300192" y="4570676"/>
            <a:ext cx="2520280" cy="144016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18 Imagen" descr="sla_bo_itps_infografia_actividadfamilia_22012018_003-0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3768144" cy="1671067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683568" y="980728"/>
            <a:ext cx="7745404" cy="175432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63500" cmpd="tri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rial Black" pitchFamily="34" charset="0"/>
              </a:rPr>
              <a:t>Las nuevas directrices recomiendan por lo menos de 150 a 300 minutos de actividad física aeróbica de intensidad moderada o vigorosa por semana para todos los adultos, incluidas las personas que viven con afecciones crónicas o discapacidad, y un promedio de 60 minutos al día para los niños y adolescentes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28501" y="3008976"/>
            <a:ext cx="30106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 puede realizar </a:t>
            </a:r>
          </a:p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ACTIVIDAD FÍSICA  </a:t>
            </a:r>
          </a:p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forma: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50079"/>
      </p:ext>
    </p:extLst>
  </p:cSld>
  <p:clrMapOvr>
    <a:masterClrMapping/>
  </p:clrMapOvr>
  <p:transition spd="slow" advTm="2539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iagonal"/>
          <p:cNvSpPr/>
          <p:nvPr/>
        </p:nvSpPr>
        <p:spPr bwMode="auto">
          <a:xfrm>
            <a:off x="1403648" y="5445224"/>
            <a:ext cx="6768752" cy="79208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chemeClr val="accent2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AR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La inactividad  física  es  una  de  las  causas  de al  menos 35  enfermedades  crónicas.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xfrm>
            <a:off x="381000" y="548680"/>
            <a:ext cx="8763000" cy="76200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DATOS SOBRE INACTIVIDAD FÍSICA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6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7560840" cy="3600400"/>
          </a:xfr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 smtClean="0">
                <a:latin typeface="Arial Black" pitchFamily="34" charset="0"/>
                <a:cs typeface="Aharoni" pitchFamily="2" charset="-79"/>
              </a:rPr>
              <a:t>Según l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 OMS, uno </a:t>
            </a: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de cada 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cuatro adultos </a:t>
            </a: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y cuatro de cada cinco adolescentes (entre 11 y 17 años) no realizan suficiente actividad física. </a:t>
            </a:r>
            <a:endParaRPr lang="es-AR" sz="1800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 smtClean="0">
                <a:latin typeface="Arial Black" pitchFamily="34" charset="0"/>
                <a:cs typeface="Aharoni" pitchFamily="2" charset="-79"/>
              </a:rPr>
              <a:t>En la Argentina, el 55% de la población es sedentaria, según la última Encuesta Nacional de Factores de Riesgo (2013)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En una lista que mide el sedentarismo en unos 160 países, </a:t>
            </a:r>
            <a:r>
              <a:rPr lang="es-AR" sz="1800" b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Argentina ocupa el 18° </a:t>
            </a:r>
            <a:r>
              <a:rPr lang="es-AR" sz="18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lugar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b="1" dirty="0" smtClean="0">
                <a:latin typeface="Arial Black" pitchFamily="34" charset="0"/>
                <a:cs typeface="Aharoni" pitchFamily="2" charset="-79"/>
              </a:rPr>
              <a:t>Nuestro</a:t>
            </a:r>
            <a:r>
              <a:rPr lang="es-AR" sz="18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país tiene uno de los índices de sobrepeso y obesidad más elevados de Sudamérica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endParaRPr lang="es-AR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58477"/>
      </p:ext>
    </p:extLst>
  </p:cSld>
  <p:clrMapOvr>
    <a:masterClrMapping/>
  </p:clrMapOvr>
  <p:transition spd="slow" advTm="225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xfrm>
            <a:off x="317024" y="548680"/>
            <a:ext cx="8763000" cy="762000"/>
          </a:xfrm>
        </p:spPr>
        <p:txBody>
          <a:bodyPr>
            <a:noAutofit/>
          </a:bodyPr>
          <a:lstStyle/>
          <a:p>
            <a:pPr algn="ctr"/>
            <a:r>
              <a:rPr lang="es-AR" sz="3600" dirty="0" smtClean="0">
                <a:latin typeface="Arial Black" pitchFamily="34" charset="0"/>
                <a:cs typeface="Aharoni" pitchFamily="2" charset="-79"/>
              </a:rPr>
              <a:t>BENEFICIOS DE LA ACTIVIDAD FÍSICA</a:t>
            </a:r>
            <a:endParaRPr lang="es-AR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1763688" y="2852936"/>
            <a:ext cx="6408712" cy="1584176"/>
          </a:xfrm>
          <a:prstGeom prst="roundRect">
            <a:avLst/>
          </a:prstGeom>
          <a:gradFill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Mejora</a:t>
            </a:r>
            <a:r>
              <a:rPr kumimoji="0" lang="es-A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las funciones cardiorespiratorias y pulmonar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2051720" y="4221088"/>
            <a:ext cx="5904656" cy="864096"/>
          </a:xfrm>
          <a:prstGeom prst="roundRect">
            <a:avLst/>
          </a:prstGeom>
          <a:solidFill>
            <a:srgbClr val="D2F6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400" dirty="0" smtClean="0">
                <a:latin typeface="Aharoni" pitchFamily="2" charset="-79"/>
                <a:cs typeface="Aharoni" pitchFamily="2" charset="-79"/>
              </a:rPr>
              <a:t>Promueve un mejor estado de ánimo y convivencia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2267744" y="2132856"/>
            <a:ext cx="5544616" cy="7920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Mantiene</a:t>
            </a:r>
            <a:r>
              <a:rPr kumimoji="0" lang="es-A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el peso corporal saludable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091362"/>
      </p:ext>
    </p:extLst>
  </p:cSld>
  <p:clrMapOvr>
    <a:masterClrMapping/>
  </p:clrMapOvr>
  <p:transition spd="slow" advTm="1063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3" grpId="1" animBg="1"/>
      <p:bldP spid="14" grpId="0" animBg="1"/>
      <p:bldP spid="14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AR" dirty="0" smtClean="0">
                <a:latin typeface="Aharoni" pitchFamily="2" charset="-79"/>
                <a:cs typeface="Aharoni" pitchFamily="2" charset="-79"/>
              </a:rPr>
            </a:br>
            <a:endParaRPr lang="es-A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3179440"/>
          </a:xfr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es-AR" sz="1800" dirty="0">
                <a:latin typeface="Arial Black" pitchFamily="34" charset="0"/>
                <a:cs typeface="Aharoni" pitchFamily="2" charset="-79"/>
              </a:rPr>
              <a:t>E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xceso  </a:t>
            </a: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de  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calorías   </a:t>
            </a: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ya  sea  por  incremento  en  el consumo  de  harinas,  grasas  y  azúcares  o  por  el  bajo gasto  de  estas  por  disminución  en  los  niveles  de  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AF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s-AR" sz="1800" dirty="0" smtClean="0">
                <a:latin typeface="Arial Black" pitchFamily="34" charset="0"/>
                <a:cs typeface="Aharoni" pitchFamily="2" charset="-79"/>
              </a:rPr>
              <a:t>E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l  </a:t>
            </a: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incremento  en el  consumo  de  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bebidas  alcohólicas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 smtClean="0">
                <a:latin typeface="Arial Black" pitchFamily="34" charset="0"/>
                <a:cs typeface="Aharoni" pitchFamily="2" charset="-79"/>
              </a:rPr>
              <a:t>L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  </a:t>
            </a:r>
            <a:r>
              <a:rPr lang="es-AR" sz="18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mala  calidad  del  sueño</a:t>
            </a:r>
            <a:r>
              <a:rPr lang="es-AR" sz="1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1800" dirty="0" smtClean="0">
                <a:latin typeface="Arial Black" pitchFamily="34" charset="0"/>
                <a:cs typeface="Aharoni" pitchFamily="2" charset="-79"/>
              </a:rPr>
              <a:t>El aumento de las horas de conductas sedentarias</a:t>
            </a:r>
            <a:endParaRPr lang="es-AR" sz="18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69510" y="397848"/>
            <a:ext cx="8095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AR" sz="2800" dirty="0" smtClean="0">
                <a:latin typeface="Arial Black" pitchFamily="34" charset="0"/>
                <a:cs typeface="Aharoni" pitchFamily="2" charset="-79"/>
              </a:rPr>
              <a:t>PANDEMIA: AUMENTO DE</a:t>
            </a:r>
          </a:p>
          <a:p>
            <a:pPr algn="ctr">
              <a:buNone/>
            </a:pPr>
            <a:r>
              <a:rPr lang="es-AR" sz="2800" dirty="0" smtClean="0">
                <a:latin typeface="Arial Black" pitchFamily="34" charset="0"/>
                <a:cs typeface="Aharoni" pitchFamily="2" charset="-79"/>
              </a:rPr>
              <a:t>RIESGOS DE CONDUCTAS INSALUBRES </a:t>
            </a:r>
          </a:p>
        </p:txBody>
      </p:sp>
      <p:pic>
        <p:nvPicPr>
          <p:cNvPr id="110594" name="Picture 2" descr="adelgazar-y-perder-peso-imagen-animada-00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1971675" cy="1571626"/>
          </a:xfrm>
          <a:prstGeom prst="rect">
            <a:avLst/>
          </a:prstGeom>
          <a:noFill/>
        </p:spPr>
      </p:pic>
      <p:pic>
        <p:nvPicPr>
          <p:cNvPr id="110596" name="Picture 4" descr="adelgazar-y-perder-peso-imagen-animada-00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1609725" cy="1428750"/>
          </a:xfrm>
          <a:prstGeom prst="rect">
            <a:avLst/>
          </a:prstGeom>
          <a:noFill/>
        </p:spPr>
      </p:pic>
      <p:pic>
        <p:nvPicPr>
          <p:cNvPr id="110598" name="Picture 6" descr="alcohol-imagen-animada-01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93096"/>
            <a:ext cx="1428750" cy="1743076"/>
          </a:xfrm>
          <a:prstGeom prst="rect">
            <a:avLst/>
          </a:prstGeom>
          <a:noFill/>
        </p:spPr>
      </p:pic>
      <p:pic>
        <p:nvPicPr>
          <p:cNvPr id="110600" name="Picture 8" descr="durmiendo-imagen-animada-004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149080"/>
            <a:ext cx="21336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1544466"/>
      </p:ext>
    </p:extLst>
  </p:cSld>
  <p:clrMapOvr>
    <a:masterClrMapping/>
  </p:clrMapOvr>
  <p:transition spd="slow" advTm="2021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cap="none" dirty="0" smtClean="0">
                <a:latin typeface="Arial Black" pitchFamily="34" charset="0"/>
                <a:cs typeface="Aharoni" pitchFamily="2" charset="-79"/>
              </a:rPr>
              <a:t>CONSECUENCIAS COVID-19</a:t>
            </a:r>
            <a:r>
              <a:rPr lang="es-AR" cap="none" dirty="0" smtClean="0">
                <a:latin typeface="Arial Black" pitchFamily="34" charset="0"/>
                <a:cs typeface="Aharoni" pitchFamily="2" charset="-79"/>
              </a:rPr>
              <a:t> </a:t>
            </a:r>
            <a:endParaRPr lang="es-AR" cap="none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2808312"/>
          </a:xfr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2400" dirty="0" smtClean="0">
                <a:latin typeface="Aharoni" pitchFamily="2" charset="-79"/>
                <a:cs typeface="Aharoni" pitchFamily="2" charset="-79"/>
              </a:rPr>
              <a:t>Disminución de la  conductas activas del hogar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2400" dirty="0" smtClean="0">
                <a:latin typeface="Aharoni" pitchFamily="2" charset="-79"/>
                <a:cs typeface="Aharoni" pitchFamily="2" charset="-79"/>
              </a:rPr>
              <a:t>Reducción de  la  actividad  física  regular</a:t>
            </a:r>
          </a:p>
          <a:p>
            <a:pPr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AR" sz="2400" dirty="0" smtClean="0">
                <a:latin typeface="Aharoni" pitchFamily="2" charset="-79"/>
                <a:cs typeface="Aharoni" pitchFamily="2" charset="-79"/>
              </a:rPr>
              <a:t>Aumento  del  riesgo  de  desarrollar  enfermedades  o  empeorar las  patologías  previas</a:t>
            </a:r>
            <a:endParaRPr lang="es-AR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6265" name="Picture 9" descr="adelgazar-y-perder-peso-imagen-animada-006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2232248" cy="1671837"/>
          </a:xfrm>
          <a:prstGeom prst="rect">
            <a:avLst/>
          </a:prstGeom>
          <a:noFill/>
        </p:spPr>
      </p:pic>
      <p:pic>
        <p:nvPicPr>
          <p:cNvPr id="96267" name="Picture 11" descr="enfermedad-imagen-animada-0115"/>
          <p:cNvPicPr preferRelativeResize="0">
            <a:picLocks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25144"/>
            <a:ext cx="1800199" cy="1747065"/>
          </a:xfrm>
          <a:prstGeom prst="rect">
            <a:avLst/>
          </a:prstGeom>
          <a:noFill/>
        </p:spPr>
      </p:pic>
      <p:pic>
        <p:nvPicPr>
          <p:cNvPr id="96271" name="Picture 15" descr="limpiadora-y-criada-imagen-animada-00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1428750" cy="1428750"/>
          </a:xfrm>
          <a:prstGeom prst="rect">
            <a:avLst/>
          </a:prstGeom>
          <a:noFill/>
        </p:spPr>
      </p:pic>
      <p:pic>
        <p:nvPicPr>
          <p:cNvPr id="96273" name="Picture 17" descr="jardinero-imagen-animada-0018"/>
          <p:cNvPicPr preferRelativeResize="0">
            <a:picLocks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869160"/>
            <a:ext cx="1168524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4839190"/>
      </p:ext>
    </p:extLst>
  </p:cSld>
  <p:clrMapOvr>
    <a:masterClrMapping/>
  </p:clrMapOvr>
  <p:transition spd="slow" advTm="125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xfrm>
            <a:off x="460766" y="404664"/>
            <a:ext cx="8763000" cy="762000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EJERCICIOS EN CASA: RECOMENDACIONES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7285" name="Picture 5" descr="deporte-imagen-animada-021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990" y="3658261"/>
            <a:ext cx="1085850" cy="590551"/>
          </a:xfrm>
          <a:prstGeom prst="rect">
            <a:avLst/>
          </a:prstGeom>
          <a:noFill/>
        </p:spPr>
      </p:pic>
      <p:pic>
        <p:nvPicPr>
          <p:cNvPr id="97287" name="Picture 7" descr="deporte-imagen-animada-03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1440160" cy="957284"/>
          </a:xfrm>
          <a:prstGeom prst="rect">
            <a:avLst/>
          </a:prstGeom>
          <a:noFill/>
        </p:spPr>
      </p:pic>
      <p:pic>
        <p:nvPicPr>
          <p:cNvPr id="97289" name="Picture 9" descr="deporte-imagen-animada-05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642" y="3462767"/>
            <a:ext cx="1381125" cy="685800"/>
          </a:xfrm>
          <a:prstGeom prst="rect">
            <a:avLst/>
          </a:prstGeom>
          <a:noFill/>
        </p:spPr>
      </p:pic>
      <p:pic>
        <p:nvPicPr>
          <p:cNvPr id="97291" name="Picture 11" descr="fitness-y-ejercicio-imagen-animada-00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050" y="1836541"/>
            <a:ext cx="792088" cy="1483224"/>
          </a:xfrm>
          <a:prstGeom prst="rect">
            <a:avLst/>
          </a:prstGeom>
          <a:noFill/>
        </p:spPr>
      </p:pic>
      <p:pic>
        <p:nvPicPr>
          <p:cNvPr id="97293" name="Picture 13" descr="fitness-y-ejercicio-imagen-animada-0022"/>
          <p:cNvPicPr preferRelativeResize="0">
            <a:picLocks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056117"/>
            <a:ext cx="720080" cy="140665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726736" y="1412776"/>
            <a:ext cx="777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7"/>
              </a:buBlip>
            </a:pPr>
            <a:r>
              <a:rPr lang="es-AR" sz="2400" dirty="0">
                <a:latin typeface="Arial Black" pitchFamily="34" charset="0"/>
                <a:cs typeface="Aharoni" pitchFamily="2" charset="-79"/>
              </a:rPr>
              <a:t>Qué </a:t>
            </a:r>
            <a:r>
              <a:rPr lang="es-AR" sz="2400" dirty="0" smtClean="0">
                <a:latin typeface="Arial Black" pitchFamily="34" charset="0"/>
                <a:cs typeface="Aharoni" pitchFamily="2" charset="-79"/>
              </a:rPr>
              <a:t>tipos </a:t>
            </a:r>
            <a:r>
              <a:rPr lang="es-AR" sz="2400" dirty="0">
                <a:latin typeface="Arial Black" pitchFamily="34" charset="0"/>
                <a:cs typeface="Aharoni" pitchFamily="2" charset="-79"/>
              </a:rPr>
              <a:t>de ejercicio </a:t>
            </a:r>
            <a:r>
              <a:rPr lang="es-AR" sz="2400" dirty="0" smtClean="0">
                <a:latin typeface="Arial Black" pitchFamily="34" charset="0"/>
                <a:cs typeface="Aharoni" pitchFamily="2" charset="-79"/>
              </a:rPr>
              <a:t>son recomendables ?</a:t>
            </a:r>
            <a:endParaRPr lang="es-AR" sz="2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626" y="2420888"/>
            <a:ext cx="500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s-AR" sz="1600" dirty="0" smtClean="0">
                <a:latin typeface="Arial Black" pitchFamily="34" charset="0"/>
                <a:cs typeface="Aharoni" pitchFamily="2" charset="-79"/>
              </a:rPr>
              <a:t>Actividades cardiovasculares y aeróbicas</a:t>
            </a:r>
            <a:endParaRPr lang="es-AR" sz="1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32455" y="3658261"/>
            <a:ext cx="5445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s-AR" sz="1600" dirty="0" smtClean="0">
                <a:latin typeface="Arial Black" pitchFamily="34" charset="0"/>
                <a:cs typeface="Aharoni" pitchFamily="2" charset="-79"/>
              </a:rPr>
              <a:t>Actividades de fuerza y resistencia muscular </a:t>
            </a:r>
            <a:endParaRPr lang="es-AR" sz="1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62540" y="5089959"/>
            <a:ext cx="502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s-AR" sz="1600" dirty="0" smtClean="0">
                <a:latin typeface="Arial Black" pitchFamily="34" charset="0"/>
                <a:cs typeface="Aharoni" pitchFamily="2" charset="-79"/>
              </a:rPr>
              <a:t>Actividades de flexibilidad y coordinación</a:t>
            </a:r>
            <a:endParaRPr lang="es-AR" sz="16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7295" name="Picture 15" descr="Ejercicios de Fútbol Base"/>
          <p:cNvPicPr preferRelativeResize="0">
            <a:picLocks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5366" y="4775665"/>
            <a:ext cx="1905000" cy="1305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6709752"/>
      </p:ext>
    </p:extLst>
  </p:cSld>
  <p:clrMapOvr>
    <a:masterClrMapping/>
  </p:clrMapOvr>
  <p:transition spd="slow" advTm="153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95536" y="2204864"/>
            <a:ext cx="729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s-AR" sz="2000" dirty="0" smtClean="0">
                <a:latin typeface="Arial Black" pitchFamily="34" charset="0"/>
                <a:cs typeface="Aharoni" pitchFamily="2" charset="-79"/>
              </a:rPr>
              <a:t>Intensidad y duración adecuada a su forma física</a:t>
            </a:r>
            <a:endParaRPr lang="es-AR" sz="2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5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928992" cy="548640"/>
          </a:xfrm>
        </p:spPr>
        <p:txBody>
          <a:bodyPr/>
          <a:lstStyle/>
          <a:p>
            <a:pPr algn="ctr"/>
            <a:r>
              <a:rPr lang="es-AR" sz="3600" b="1" dirty="0" smtClean="0">
                <a:latin typeface="Arial Black" pitchFamily="34" charset="0"/>
                <a:cs typeface="Aharoni" pitchFamily="2" charset="-79"/>
              </a:rPr>
              <a:t>EJERCICIOS EN CASA: RECOMENDACIONES y cuidados</a:t>
            </a:r>
            <a:endParaRPr lang="es-AR" sz="36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3568" y="3212976"/>
            <a:ext cx="269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es-AR" sz="2400" dirty="0" smtClean="0">
                <a:latin typeface="Arial Black" pitchFamily="34" charset="0"/>
                <a:cs typeface="Aharoni" pitchFamily="2" charset="-79"/>
              </a:rPr>
              <a:t>Precauciones</a:t>
            </a:r>
          </a:p>
        </p:txBody>
      </p:sp>
      <p:pic>
        <p:nvPicPr>
          <p:cNvPr id="98313" name="Picture 9" descr="Consumir agua ¿Qué tan importante es?"/>
          <p:cNvPicPr preferRelativeResize="0">
            <a:picLocks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2304256" cy="1457475"/>
          </a:xfrm>
          <a:prstGeom prst="rect">
            <a:avLst/>
          </a:prstGeom>
          <a:noFill/>
        </p:spPr>
      </p:pic>
      <p:pic>
        <p:nvPicPr>
          <p:cNvPr id="98317" name="Picture 13" descr="Ropa de deporte para volver al gimnasio- Renueva la ropa de tu ..."/>
          <p:cNvPicPr preferRelativeResize="0">
            <a:picLocks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4032448" cy="2204864"/>
          </a:xfrm>
          <a:prstGeom prst="rect">
            <a:avLst/>
          </a:prstGeom>
          <a:noFill/>
        </p:spPr>
      </p:pic>
      <p:pic>
        <p:nvPicPr>
          <p:cNvPr id="24" name="Picture 13" descr="adelgazar-y-perder-peso-imagen-animada-0074"/>
          <p:cNvPicPr preferRelativeResize="0">
            <a:picLocks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772816"/>
            <a:ext cx="1080120" cy="1277889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611560" y="544522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Hidratación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5805264"/>
            <a:ext cx="339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Ropa y calzado adecuada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98319" name="Picture 15" descr="Imagenes animadas de Pildoras, Gifs animados de Medicina &gt; Pildoras"/>
          <p:cNvPicPr preferRelativeResize="0">
            <a:picLocks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17032"/>
            <a:ext cx="2016224" cy="1584176"/>
          </a:xfrm>
          <a:prstGeom prst="rect">
            <a:avLst/>
          </a:prstGeom>
          <a:noFill/>
        </p:spPr>
      </p:pic>
      <p:sp>
        <p:nvSpPr>
          <p:cNvPr id="31" name="30 CuadroTexto"/>
          <p:cNvSpPr txBox="1"/>
          <p:nvPr/>
        </p:nvSpPr>
        <p:spPr>
          <a:xfrm>
            <a:off x="3059832" y="551723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Arial Black" pitchFamily="34" charset="0"/>
                <a:cs typeface="Aharoni" pitchFamily="2" charset="-79"/>
              </a:rPr>
              <a:t>Medicación </a:t>
            </a:r>
            <a:endParaRPr lang="es-AR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886829"/>
      </p:ext>
    </p:extLst>
  </p:cSld>
  <p:clrMapOvr>
    <a:masterClrMapping/>
  </p:clrMapOvr>
  <p:transition spd="slow" advTm="1569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6" grpId="0"/>
      <p:bldP spid="28" grpId="0"/>
      <p:bldP spid="28" grpId="1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</TotalTime>
  <Words>401</Words>
  <Application>Microsoft Office PowerPoint</Application>
  <PresentationFormat>Presentación en pantalla (4:3)</PresentationFormat>
  <Paragraphs>52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Ángulos</vt:lpstr>
      <vt:lpstr> 6 de abril Día mundial  de la ACTIVIDAD física</vt:lpstr>
      <vt:lpstr>ACTIVIDAD FÍSICA</vt:lpstr>
      <vt:lpstr>NIVELES DE ACTIVIDAD FÍSICA: recomendaciones mundiales</vt:lpstr>
      <vt:lpstr>DATOS SOBRE INACTIVIDAD FÍSICA</vt:lpstr>
      <vt:lpstr>BENEFICIOS DE LA ACTIVIDAD FÍSICA</vt:lpstr>
      <vt:lpstr> </vt:lpstr>
      <vt:lpstr>CONSECUENCIAS COVID-19 </vt:lpstr>
      <vt:lpstr>EJERCICIOS EN CASA: RECOMENDACIONES</vt:lpstr>
      <vt:lpstr>EJERCICIOS EN CASA: RECOMENDACIONES y cuidados</vt:lpstr>
      <vt:lpstr>ACTIVIDAD FÍSICA &amp; POST PANDEMIA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EN TIEMPOS DE PANDEMIA</dc:title>
  <dc:creator>Betina</dc:creator>
  <cp:lastModifiedBy>Clarisa</cp:lastModifiedBy>
  <cp:revision>7</cp:revision>
  <dcterms:created xsi:type="dcterms:W3CDTF">2021-04-05T23:13:55Z</dcterms:created>
  <dcterms:modified xsi:type="dcterms:W3CDTF">2021-04-06T01:12:51Z</dcterms:modified>
</cp:coreProperties>
</file>